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.png" ContentType="image/png"/>
  <Override PartName="/ppt/media/image20.jpeg" ContentType="image/jpeg"/>
  <Override PartName="/ppt/media/image9.png" ContentType="image/png"/>
  <Override PartName="/ppt/media/image11.png" ContentType="image/png"/>
  <Override PartName="/ppt/media/image19.jpeg" ContentType="image/jpeg"/>
  <Override PartName="/ppt/media/image7.jpeg" ContentType="image/jpeg"/>
  <Override PartName="/ppt/media/image13.png" ContentType="image/png"/>
  <Override PartName="/ppt/media/image8.png" ContentType="image/png"/>
  <Override PartName="/ppt/media/image6.jpeg" ContentType="image/jpeg"/>
  <Override PartName="/ppt/media/image10.png" ContentType="image/png"/>
  <Override PartName="/ppt/media/image21.jpeg" ContentType="image/jpeg"/>
  <Override PartName="/ppt/media/image16.jpeg" ContentType="image/jpeg"/>
  <Override PartName="/ppt/media/image18.jpeg" ContentType="image/jpeg"/>
  <Override PartName="/ppt/media/image17.jpeg" ContentType="image/jpeg"/>
  <Override PartName="/ppt/media/image14.png" ContentType="image/png"/>
  <Override PartName="/ppt/media/image15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E1E80F4-4EBC-4F88-9A56-E74C8F19C20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97ECB54-97BF-4F0C-93C6-CEA0E73609E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of Conduct Enforcement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Workshop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change your display 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your 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(if you're comfortable sharing them)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Click ... menu, select your name, rename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Report Template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important: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How to identify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Reporter's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Key points of the incident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Quiet place</a:t>
            </a:r>
            <a:r>
              <a:rPr b="0" lang="en-US" sz="2800" spc="-1" strike="noStrike">
                <a:latin typeface="Arial"/>
              </a:rPr>
              <a:t> - offer a private room / private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Unsafe</a:t>
            </a:r>
            <a:r>
              <a:rPr b="0" lang="en-US" sz="2800" spc="-1" strike="noStrike">
                <a:latin typeface="Arial"/>
              </a:rPr>
              <a:t> - call another incident responder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Emotions</a:t>
            </a:r>
            <a:r>
              <a:rPr b="0" lang="en-US" sz="2800" spc="-1" strike="noStrike">
                <a:latin typeface="Arial"/>
              </a:rPr>
              <a:t> - "You felt (emotion) when (behavior)"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Security</a:t>
            </a:r>
            <a:r>
              <a:rPr b="0" lang="en-US" sz="2800" spc="-1" strike="noStrike">
                <a:latin typeface="Arial"/>
              </a:rPr>
              <a:t> -</a:t>
            </a:r>
            <a:r>
              <a:rPr b="0" lang="en-US" sz="2800" spc="-1" strike="noStrike">
                <a:latin typeface="Arial"/>
              </a:rPr>
              <a:t> how to protect reporter privacy &amp; safety?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Trust</a:t>
            </a:r>
            <a:r>
              <a:rPr b="0" lang="en-US" sz="2800" spc="-1" strike="noStrike">
                <a:latin typeface="Arial"/>
              </a:rPr>
              <a:t> - help the reporter feel more welcome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Thank the reporter. Get their contact info.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Any questions that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18324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Once you're back,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write "Back" in the chat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7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8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2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does intent matter?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Goal: Stop the inappropriate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 you agree this behavior was inappropriate?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 you agree to change this behavior?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Based on those answers, tell your CoC committee if you think the reported person</a:t>
            </a:r>
            <a:br/>
            <a:r>
              <a:rPr b="1" lang="en-US" sz="3200" spc="-1" strike="noStrike">
                <a:latin typeface="Arial"/>
              </a:rPr>
              <a:t>intends</a:t>
            </a:r>
            <a:r>
              <a:rPr b="0" lang="en-US" sz="3200" spc="-1" strike="noStrike">
                <a:latin typeface="Arial"/>
              </a:rPr>
              <a:t> to continue the behavior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are under-reported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Can be traumatic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Can be smaller harm</a:t>
            </a:r>
            <a:br/>
            <a:r>
              <a:rPr b="0" lang="en-US" sz="3200" spc="-1" strike="noStrike">
                <a:latin typeface="Arial"/>
              </a:rPr>
              <a:t>that builds up over time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7" name="Pow-openclipart-Viscious-Speed.svg_0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59882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 examples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Interpersonal</a:t>
            </a:r>
            <a:r>
              <a:rPr b="0" lang="en-US" sz="3200" spc="-1" strike="noStrike">
                <a:latin typeface="Arial"/>
              </a:rPr>
              <a:t>: a sexist joke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Lack of representation</a:t>
            </a:r>
            <a:r>
              <a:rPr b="0" lang="en-US" sz="3200" spc="-1" strike="noStrike">
                <a:latin typeface="Arial"/>
              </a:rPr>
              <a:t>:</a:t>
            </a:r>
            <a:br/>
            <a:r>
              <a:rPr b="0" lang="en-US" sz="3200" spc="-1" strike="noStrike">
                <a:latin typeface="Arial"/>
              </a:rPr>
              <a:t>there are no Black or Asian community members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Policy</a:t>
            </a:r>
            <a:r>
              <a:rPr b="0" lang="en-US" sz="3200" spc="-1" strike="noStrike">
                <a:latin typeface="Arial"/>
              </a:rPr>
              <a:t>: no live captioning</a:t>
            </a:r>
            <a:br/>
            <a:r>
              <a:rPr b="0" lang="en-US" sz="3200" spc="-1" strike="noStrike">
                <a:latin typeface="Arial"/>
              </a:rPr>
              <a:t>for conference talks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Structural</a:t>
            </a:r>
            <a:r>
              <a:rPr b="0" lang="en-US" sz="3200" spc="-1" strike="noStrike">
                <a:latin typeface="Arial"/>
              </a:rPr>
              <a:t>: websites are</a:t>
            </a:r>
            <a:br/>
            <a:r>
              <a:rPr b="0" lang="en-US" sz="3200" spc="-1" strike="noStrike">
                <a:latin typeface="Arial"/>
              </a:rPr>
              <a:t>not accessible to a screen reader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1" name="Pow-openclipart-Viscious-Speed.svg_1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What about</a:t>
            </a:r>
            <a:br/>
            <a:r>
              <a:rPr b="0" lang="en-US" sz="4400" spc="-1" strike="noStrike">
                <a:latin typeface="Arial"/>
              </a:rPr>
              <a:t>False Reporting?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 &amp; 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Society favors reported person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less likely to face consequences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Believe reporters by default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1909440"/>
            <a:ext cx="3291480" cy="2742840"/>
          </a:xfrm>
          <a:prstGeom prst="rect">
            <a:avLst/>
          </a:prstGeom>
          <a:ln w="0">
            <a:noFill/>
          </a:ln>
        </p:spPr>
      </p:pic>
      <p:sp>
        <p:nvSpPr>
          <p:cNvPr id="106" name="TextShape 3"/>
          <p:cNvSpPr txBox="1"/>
          <p:nvPr/>
        </p:nvSpPr>
        <p:spPr>
          <a:xfrm>
            <a:off x="6743520" y="4752720"/>
            <a:ext cx="240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Workshop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Slide presentations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Please ask questions!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Use "raise hand" or</a:t>
            </a:r>
            <a:br/>
            <a:r>
              <a:rPr b="0" lang="en-US" sz="2800" spc="-1" strike="noStrike">
                <a:latin typeface="Arial"/>
              </a:rPr>
              <a:t>ask in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15 min break at 1:15 in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15 min break at 2:30 in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577840" y="1805040"/>
            <a:ext cx="3800160" cy="2533320"/>
          </a:xfrm>
          <a:prstGeom prst="rect">
            <a:avLst/>
          </a:prstGeom>
          <a:ln w="0"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5839920" y="4462920"/>
            <a:ext cx="3276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Public domain: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U.S. Department of Agriculture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Reversed 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the</a:t>
            </a:r>
            <a:br/>
            <a:r>
              <a:rPr b="0" lang="en-US" sz="3200" spc="-1" strike="noStrike">
                <a:latin typeface="Arial"/>
              </a:rPr>
              <a:t>power 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Reporting process can be</a:t>
            </a:r>
            <a:br/>
            <a:r>
              <a:rPr b="0" lang="en-US" sz="3200" spc="-1" strike="noStrike">
                <a:latin typeface="Arial"/>
              </a:rPr>
              <a:t>used to harass minorities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"Our CoC Committee determined</a:t>
            </a:r>
            <a:br/>
            <a:r>
              <a:rPr b="0" lang="en-US" sz="3200" spc="-1" strike="noStrike">
                <a:latin typeface="Arial"/>
              </a:rPr>
              <a:t>this was not a Code of Conduct violation"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6333120" y="4389120"/>
            <a:ext cx="28411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Jesper Sehested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Pluslexia.com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709600" y="1842120"/>
            <a:ext cx="380016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Potential Consequences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Final 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interact with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talk about specific topics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Removal of inappropriate material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Removal from leadership positions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Temporary Ban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Permanent Ban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Reports</a:t>
            </a:r>
            <a:br/>
            <a:r>
              <a:rPr b="0" lang="en-US" sz="4400" spc="-1" strike="noStrike">
                <a:latin typeface="Arial"/>
              </a:rPr>
              <a:t>Risk and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Risk: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physically unsafe?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impacts mental health?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risk of behavior being repeated?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number of witnesses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authority / leadership of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 to people from marginalized groups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Permanent Ban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18324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Once you're back,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write "Back" in the chat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plan to change their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responses</a:t>
            </a:r>
            <a:br/>
            <a:r>
              <a:rPr b="0" lang="en-US" sz="4400" spc="-1" strike="noStrike">
                <a:latin typeface="Arial"/>
              </a:rPr>
              <a:t>to being reported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Denial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Blame shifting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Seeking reassurance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Apology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Manipulation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125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"Calling in" vs</a:t>
            </a:r>
            <a:br/>
            <a:r>
              <a:rPr b="0" lang="en-US" sz="4400" spc="-1" strike="noStrike">
                <a:latin typeface="Arial"/>
              </a:rPr>
              <a:t>"Calling Out"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72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Minimize number of</a:t>
            </a:r>
            <a:br/>
            <a:r>
              <a:rPr b="0" lang="en-US" sz="3200" spc="-1" strike="noStrike">
                <a:latin typeface="Arial"/>
              </a:rPr>
              <a:t>incident responders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 teaming language: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our</a:t>
            </a:r>
            <a:r>
              <a:rPr b="0" lang="en-US" sz="2800" spc="-1" strike="noStrike">
                <a:latin typeface="Arial"/>
              </a:rPr>
              <a:t> 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we need your help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Shared community 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collaboration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constructive communication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new skills privately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6194160" y="1871640"/>
            <a:ext cx="3371400" cy="3800160"/>
          </a:xfrm>
          <a:prstGeom prst="rect">
            <a:avLst/>
          </a:prstGeom>
          <a:ln w="0">
            <a:noFill/>
          </a:ln>
        </p:spPr>
      </p:pic>
      <p:sp>
        <p:nvSpPr>
          <p:cNvPr id="129" name="TextShape 3"/>
          <p:cNvSpPr txBox="1"/>
          <p:nvPr/>
        </p:nvSpPr>
        <p:spPr>
          <a:xfrm>
            <a:off x="6298200" y="6035040"/>
            <a:ext cx="3792600" cy="4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Blame CC BY 2.0</a:t>
            </a:r>
            <a:r>
              <a:rPr b="0" lang="zh-CN" sz="1800" spc="-1" strike="noStrike">
                <a:latin typeface="Arial"/>
              </a:rPr>
              <a:t>周小逸 </a:t>
            </a:r>
            <a:r>
              <a:rPr b="0" lang="en-US" sz="1800" spc="-1" strike="noStrike">
                <a:latin typeface="Arial"/>
              </a:rPr>
              <a:t>Ian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community or marginalized group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say who the reporter was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plan to change their behavior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Accept apologies on behalf of the reporter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 w="0">
            <a:noFill/>
          </a:ln>
        </p:spPr>
      </p:pic>
      <p:sp>
        <p:nvSpPr>
          <p:cNvPr id="55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</a:t>
            </a:r>
            <a:r>
              <a:rPr b="0" lang="en-US" sz="4400" spc="-1" strike="noStrike">
                <a:latin typeface="Arial"/>
              </a:rPr>
              <a:t>ussio</a:t>
            </a:r>
            <a:r>
              <a:rPr b="0" lang="en-US" sz="4400" spc="-1" strike="noStrike">
                <a:latin typeface="Arial"/>
              </a:rPr>
              <a:t>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questions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Transparency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 w="0">
            <a:noFill/>
          </a:ln>
        </p:spPr>
      </p:pic>
      <p:sp>
        <p:nvSpPr>
          <p:cNvPr id="144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 w="0"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 w="0">
            <a:noFill/>
          </a:ln>
        </p:spPr>
      </p:pic>
      <p:sp>
        <p:nvSpPr>
          <p:cNvPr id="158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5713920" cy="49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Workshop covers: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Taking an incident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Protecting reporter privacy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Evaluating a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Encouraging a change in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Deciding consequences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Following up with reported person 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 topic: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Responding to impacted people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Documenting the incident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378120" y="1867680"/>
            <a:ext cx="3424680" cy="2286000"/>
          </a:xfrm>
          <a:prstGeom prst="rect">
            <a:avLst/>
          </a:prstGeom>
          <a:ln w="0">
            <a:noFill/>
          </a:ln>
        </p:spPr>
      </p:pic>
      <p:sp>
        <p:nvSpPr>
          <p:cNvPr id="63" name="TextShape 3"/>
          <p:cNvSpPr txBox="1"/>
          <p:nvPr/>
        </p:nvSpPr>
        <p:spPr>
          <a:xfrm>
            <a:off x="6747120" y="433260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taking a report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517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Listen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clarifying questions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Acknowledge emotions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Thank the reporter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Next steps and timeline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Judge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Promise any particular action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how to handle the situation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 w="0">
            <a:noFill/>
          </a:ln>
        </p:spPr>
      </p:pic>
      <p:sp>
        <p:nvSpPr>
          <p:cNvPr id="67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8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(emotion)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(behavior)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scared when their raised their voice."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Feels too direct? Try: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latin typeface="Arial"/>
              </a:rPr>
              <a:t>"So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</a:t>
            </a:r>
            <a:r>
              <a:rPr b="0" lang="en-US" sz="2800" spc="-1" strike="noStrike">
                <a:latin typeface="Arial"/>
              </a:rPr>
              <a:t>?</a:t>
            </a:r>
            <a:r>
              <a:rPr b="0" lang="en-US" sz="2800" spc="-1" strike="noStrike">
                <a:latin typeface="Arial"/>
              </a:rPr>
              <a:t>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</a:t>
            </a:r>
            <a:r>
              <a:rPr b="1" lang="en-US" sz="2800" spc="-1" strike="noStrike">
                <a:latin typeface="Arial"/>
              </a:rPr>
              <a:t>I'm hearing that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(behavior)."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"Nonviolent communication" by Marshall B. Rosenberg, PhD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Handling Privacy Concerns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Tell reported person</a:t>
            </a:r>
            <a:br/>
            <a:r>
              <a:rPr b="0" lang="en-US" sz="3200" spc="-1" strike="noStrike">
                <a:latin typeface="Arial"/>
              </a:rPr>
              <a:t>a witness overheard / saw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6126480" y="3951360"/>
            <a:ext cx="3219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BY 2.0 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6110280" y="1851120"/>
            <a:ext cx="3224520" cy="198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87577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2023-09-14T06:53:41Z</dcterms:modified>
  <cp:revision>279</cp:revision>
  <dc:subject/>
  <dc:title/>
</cp:coreProperties>
</file>